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005CA7"/>
    <a:srgbClr val="004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70A3B-DEE3-4449-B29C-98F798D381E0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7396A-F469-4EAE-83FD-82F7DBAF4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12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2573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00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51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055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66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04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227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3478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46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7396A-F469-4EAE-83FD-82F7DBAF471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94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32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089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22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88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58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76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49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40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17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75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535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8AC2E-6D51-48A3-B128-2033EAF36E16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7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16F9D9B-5E15-446A-9E51-5BCE7C1A4648}"/>
              </a:ext>
            </a:extLst>
          </p:cNvPr>
          <p:cNvSpPr txBox="1"/>
          <p:nvPr/>
        </p:nvSpPr>
        <p:spPr>
          <a:xfrm>
            <a:off x="787400" y="2410356"/>
            <a:ext cx="756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LM Sans 10" panose="00000500000000000000" pitchFamily="50" charset="0"/>
              </a:rPr>
              <a:t>POROUS MEDIUM HEATED FROM BELOW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51291D-D9F7-4B3D-9EE3-0F6EA0F12481}"/>
              </a:ext>
            </a:extLst>
          </p:cNvPr>
          <p:cNvSpPr txBox="1"/>
          <p:nvPr/>
        </p:nvSpPr>
        <p:spPr>
          <a:xfrm>
            <a:off x="1138767" y="3787794"/>
            <a:ext cx="686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LM Sans 10" panose="00000500000000000000" pitchFamily="50" charset="0"/>
              </a:rPr>
              <a:t>SCIENTIFIC COMPUTING ASSIGNMENT</a:t>
            </a:r>
            <a:endParaRPr lang="es-ES" sz="1600" dirty="0">
              <a:latin typeface="LM Sans 10" panose="00000500000000000000" pitchFamily="50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EAF3FEB-AB10-4EF3-8103-8D577DADCA7A}"/>
              </a:ext>
            </a:extLst>
          </p:cNvPr>
          <p:cNvSpPr txBox="1"/>
          <p:nvPr/>
        </p:nvSpPr>
        <p:spPr>
          <a:xfrm>
            <a:off x="2346385" y="4475881"/>
            <a:ext cx="14706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i="1" dirty="0" err="1">
                <a:latin typeface="LM Sans 10" panose="00000500000000000000" pitchFamily="50" charset="0"/>
              </a:rPr>
              <a:t>Authors</a:t>
            </a:r>
            <a:r>
              <a:rPr lang="es-ES" sz="1600" i="1" dirty="0">
                <a:latin typeface="LM Sans 10" panose="00000500000000000000" pitchFamily="50" charset="0"/>
              </a:rPr>
              <a:t>:</a:t>
            </a:r>
          </a:p>
          <a:p>
            <a:pPr algn="r"/>
            <a:endParaRPr lang="es-ES" sz="1600" i="1" dirty="0">
              <a:latin typeface="LM Sans 10" panose="00000500000000000000" pitchFamily="50" charset="0"/>
            </a:endParaRPr>
          </a:p>
          <a:p>
            <a:pPr algn="r"/>
            <a:endParaRPr lang="es-ES" sz="1600" i="1" dirty="0">
              <a:latin typeface="LM Sans 10" panose="00000500000000000000" pitchFamily="50" charset="0"/>
            </a:endParaRPr>
          </a:p>
          <a:p>
            <a:pPr algn="r"/>
            <a:endParaRPr lang="es-ES" sz="1600" i="1" dirty="0">
              <a:latin typeface="LM Sans 10" panose="00000500000000000000" pitchFamily="50" charset="0"/>
            </a:endParaRPr>
          </a:p>
          <a:p>
            <a:pPr algn="r"/>
            <a:r>
              <a:rPr lang="es-ES" sz="1600" i="1" dirty="0" err="1">
                <a:latin typeface="LM Sans 10" panose="00000500000000000000" pitchFamily="50" charset="0"/>
              </a:rPr>
              <a:t>Presented</a:t>
            </a:r>
            <a:r>
              <a:rPr lang="es-ES" sz="1600" i="1" dirty="0">
                <a:latin typeface="LM Sans 10" panose="00000500000000000000" pitchFamily="50" charset="0"/>
              </a:rPr>
              <a:t> </a:t>
            </a:r>
            <a:r>
              <a:rPr lang="es-ES" sz="1600" i="1" dirty="0" err="1">
                <a:latin typeface="LM Sans 10" panose="00000500000000000000" pitchFamily="50" charset="0"/>
              </a:rPr>
              <a:t>to</a:t>
            </a:r>
            <a:r>
              <a:rPr lang="es-ES" sz="1600" i="1" dirty="0">
                <a:latin typeface="LM Sans 10" panose="00000500000000000000" pitchFamily="50" charset="0"/>
              </a:rPr>
              <a:t>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2B830C4-AA5F-4140-9E77-40959867E396}"/>
              </a:ext>
            </a:extLst>
          </p:cNvPr>
          <p:cNvSpPr txBox="1"/>
          <p:nvPr/>
        </p:nvSpPr>
        <p:spPr>
          <a:xfrm>
            <a:off x="3770343" y="4475880"/>
            <a:ext cx="3858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LM Sans 10" panose="00000500000000000000" pitchFamily="50" charset="0"/>
              </a:rPr>
              <a:t>Volodymyr</a:t>
            </a:r>
            <a:r>
              <a:rPr lang="es-ES" sz="1600" dirty="0">
                <a:latin typeface="LM Sans 10" panose="00000500000000000000" pitchFamily="50" charset="0"/>
              </a:rPr>
              <a:t> </a:t>
            </a:r>
            <a:r>
              <a:rPr lang="es-ES" sz="1600" dirty="0" err="1">
                <a:latin typeface="LM Sans 10" panose="00000500000000000000" pitchFamily="50" charset="0"/>
              </a:rPr>
              <a:t>Yelnyk</a:t>
            </a:r>
            <a:endParaRPr lang="es-ES" sz="1600" dirty="0">
              <a:latin typeface="LM Sans 10" panose="00000500000000000000" pitchFamily="50" charset="0"/>
            </a:endParaRPr>
          </a:p>
          <a:p>
            <a:r>
              <a:rPr lang="es-ES" sz="1600" dirty="0">
                <a:latin typeface="LM Sans 10" panose="00000500000000000000" pitchFamily="50" charset="0"/>
              </a:rPr>
              <a:t>Ferran de Andrés</a:t>
            </a:r>
          </a:p>
          <a:p>
            <a:r>
              <a:rPr lang="es-ES" sz="1600" dirty="0" err="1">
                <a:latin typeface="LM Sans 10" panose="00000500000000000000" pitchFamily="50" charset="0"/>
              </a:rPr>
              <a:t>Ferhat</a:t>
            </a:r>
            <a:r>
              <a:rPr lang="es-ES" sz="1600" dirty="0">
                <a:latin typeface="LM Sans 10" panose="00000500000000000000" pitchFamily="50" charset="0"/>
              </a:rPr>
              <a:t> </a:t>
            </a:r>
            <a:r>
              <a:rPr lang="es-ES" sz="1600" dirty="0" err="1">
                <a:latin typeface="LM Sans 10" panose="00000500000000000000" pitchFamily="50" charset="0"/>
              </a:rPr>
              <a:t>Sindy</a:t>
            </a:r>
            <a:endParaRPr lang="es-ES" sz="1600" dirty="0">
              <a:latin typeface="LM Sans 10" panose="00000500000000000000" pitchFamily="50" charset="0"/>
            </a:endParaRPr>
          </a:p>
          <a:p>
            <a:endParaRPr lang="es-ES" sz="1600" dirty="0">
              <a:latin typeface="LM Sans 10" panose="00000500000000000000" pitchFamily="50" charset="0"/>
            </a:endParaRPr>
          </a:p>
          <a:p>
            <a:r>
              <a:rPr lang="es-ES" sz="1600" dirty="0" err="1">
                <a:latin typeface="LM Sans 10" panose="00000500000000000000" pitchFamily="50" charset="0"/>
              </a:rPr>
              <a:t>Juergen</a:t>
            </a:r>
            <a:r>
              <a:rPr lang="es-ES" sz="1600" dirty="0">
                <a:latin typeface="LM Sans 10" panose="00000500000000000000" pitchFamily="50" charset="0"/>
              </a:rPr>
              <a:t> </a:t>
            </a:r>
            <a:r>
              <a:rPr lang="es-ES" sz="1600" dirty="0" err="1">
                <a:latin typeface="LM Sans 10" panose="00000500000000000000" pitchFamily="50" charset="0"/>
              </a:rPr>
              <a:t>Fuhrmann</a:t>
            </a:r>
            <a:endParaRPr lang="es-ES" sz="1600" dirty="0">
              <a:latin typeface="LM Sans 10" panose="00000500000000000000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4EEDAB-968F-4383-9C31-F316010643CD}"/>
              </a:ext>
            </a:extLst>
          </p:cNvPr>
          <p:cNvSpPr txBox="1"/>
          <p:nvPr/>
        </p:nvSpPr>
        <p:spPr>
          <a:xfrm>
            <a:off x="3948371" y="5968185"/>
            <a:ext cx="1247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latin typeface="LM Sans 10" panose="00000500000000000000" pitchFamily="50" charset="0"/>
              </a:rPr>
              <a:t>April 19, 2022</a:t>
            </a: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F8818D3C-0D92-47AB-942A-E3AED8B3C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57" y="324249"/>
            <a:ext cx="2612009" cy="1461419"/>
          </a:xfrm>
          <a:prstGeom prst="rect">
            <a:avLst/>
          </a:prstGeom>
        </p:spPr>
      </p:pic>
      <p:pic>
        <p:nvPicPr>
          <p:cNvPr id="14" name="Imagen 13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2815E0BB-B0BE-4163-84C4-0CCFEA859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4" y="324249"/>
            <a:ext cx="30861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7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9/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Solution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and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results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Steady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state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47531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-244204" y="1203535"/>
            <a:ext cx="920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Different boundary conditions (2D solver)</a:t>
            </a: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3C7DCA5-E58C-4018-A822-A48DF2404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/>
          <a:stretch/>
        </p:blipFill>
        <p:spPr bwMode="auto">
          <a:xfrm>
            <a:off x="15800" y="1716603"/>
            <a:ext cx="4642356" cy="368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0AF79C31-5A8D-43BB-AB66-292942AAF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43" y="1747085"/>
            <a:ext cx="4895957" cy="367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DCDCC9B-3A4A-4375-8290-7A816FCE0698}"/>
              </a:ext>
            </a:extLst>
          </p:cNvPr>
          <p:cNvSpPr txBox="1"/>
          <p:nvPr/>
        </p:nvSpPr>
        <p:spPr>
          <a:xfrm>
            <a:off x="2570670" y="5930360"/>
            <a:ext cx="4002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5. </a:t>
            </a:r>
            <a:r>
              <a:rPr lang="en-US" sz="1200" dirty="0">
                <a:latin typeface="LM Sans 10" panose="00000500000000000000" pitchFamily="50" charset="0"/>
              </a:rPr>
              <a:t>Steady state distributions of temperature (left) and pressure (right) with different boundary conditions at the bottom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88125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10/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Solution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and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results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Steady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state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5339752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-244204" y="1203535"/>
            <a:ext cx="920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Different boundary conditions (2D solver)</a:t>
            </a: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B6EA8AD-7125-408A-8DE4-2C791FE13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/>
          <a:stretch/>
        </p:blipFill>
        <p:spPr bwMode="auto">
          <a:xfrm>
            <a:off x="-1" y="1618197"/>
            <a:ext cx="4716571" cy="380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8CB5F82C-325D-4D54-94F1-C60B6895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500" y="1792804"/>
            <a:ext cx="4809600" cy="360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F470EAA-35EF-4A6D-B2ED-206F46FB12CD}"/>
              </a:ext>
            </a:extLst>
          </p:cNvPr>
          <p:cNvSpPr txBox="1"/>
          <p:nvPr/>
        </p:nvSpPr>
        <p:spPr>
          <a:xfrm>
            <a:off x="2570670" y="5930360"/>
            <a:ext cx="4002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5. </a:t>
            </a:r>
            <a:r>
              <a:rPr lang="en-US" sz="1200" dirty="0">
                <a:latin typeface="LM Sans 10" panose="00000500000000000000" pitchFamily="50" charset="0"/>
              </a:rPr>
              <a:t>Steady state distributions of temperature (left) and pressure (right) with different boundary conditions at the bottom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8934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11/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Solution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and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results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Steady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state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5805578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-244204" y="1203535"/>
            <a:ext cx="920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Different boundary conditions (2D solver)</a:t>
            </a: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F470EAA-35EF-4A6D-B2ED-206F46FB12CD}"/>
              </a:ext>
            </a:extLst>
          </p:cNvPr>
          <p:cNvSpPr txBox="1"/>
          <p:nvPr/>
        </p:nvSpPr>
        <p:spPr>
          <a:xfrm>
            <a:off x="2570670" y="5930360"/>
            <a:ext cx="4002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5. </a:t>
            </a:r>
            <a:r>
              <a:rPr lang="en-US" sz="1200" dirty="0">
                <a:latin typeface="LM Sans 10" panose="00000500000000000000" pitchFamily="50" charset="0"/>
              </a:rPr>
              <a:t>Steady state distributions of temperature (left) and pressure (right) with different boundary conditions at the bottom</a:t>
            </a:r>
            <a:endParaRPr lang="es-ES" sz="12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EEEC26F-1F2C-4AA4-A434-52D7E5298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/>
          <a:stretch/>
        </p:blipFill>
        <p:spPr bwMode="auto">
          <a:xfrm>
            <a:off x="66674" y="1714500"/>
            <a:ext cx="4576417" cy="369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438D2169-8395-46F3-B6B4-86FF73F7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22" y="1700406"/>
            <a:ext cx="4963903" cy="37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09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12/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Solution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and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results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Transient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6012612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-244204" y="1203535"/>
            <a:ext cx="920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To get the transient solution, we solved a DAE system:</a:t>
            </a: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FE7CEBC-0768-4766-B946-8899A848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03" y="1942547"/>
            <a:ext cx="1733550" cy="2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4D4EEFC-BB71-4994-807E-7BD5B2D06294}"/>
              </a:ext>
            </a:extLst>
          </p:cNvPr>
          <p:cNvSpPr/>
          <p:nvPr/>
        </p:nvSpPr>
        <p:spPr>
          <a:xfrm>
            <a:off x="3369470" y="1916907"/>
            <a:ext cx="269080" cy="264318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5EF5E0-1214-4C3A-9B0C-EA432CC1E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56" y="2927878"/>
            <a:ext cx="2788612" cy="1732122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541B07C-4183-4A3D-B64F-74462A68E09C}"/>
              </a:ext>
            </a:extLst>
          </p:cNvPr>
          <p:cNvCxnSpPr>
            <a:stCxn id="2" idx="2"/>
          </p:cNvCxnSpPr>
          <p:nvPr/>
        </p:nvCxnSpPr>
        <p:spPr>
          <a:xfrm flipH="1">
            <a:off x="2794958" y="2181225"/>
            <a:ext cx="709052" cy="6223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84BEDB53-B88C-4BFD-A376-577B6FE9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432" y="3444569"/>
            <a:ext cx="1448494" cy="887581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F075436-A99A-409C-BE97-2836DA3C1244}"/>
              </a:ext>
            </a:extLst>
          </p:cNvPr>
          <p:cNvCxnSpPr>
            <a:cxnSpLocks/>
          </p:cNvCxnSpPr>
          <p:nvPr/>
        </p:nvCxnSpPr>
        <p:spPr>
          <a:xfrm flipV="1">
            <a:off x="3990198" y="3793939"/>
            <a:ext cx="1202904" cy="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13/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Solution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and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results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Transient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2" y="789140"/>
            <a:ext cx="6374923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0" y="1890889"/>
            <a:ext cx="92003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One step methods:</a:t>
            </a:r>
          </a:p>
          <a:p>
            <a:pPr marL="1200150" lvl="2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Implicit Euler</a:t>
            </a:r>
          </a:p>
          <a:p>
            <a:pPr marL="1200150" lvl="2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Radau2A</a:t>
            </a:r>
          </a:p>
          <a:p>
            <a:pPr marL="1200150" lvl="2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Rodas5</a:t>
            </a:r>
          </a:p>
          <a:p>
            <a:pPr marL="1200150" lvl="2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Multistep methods:</a:t>
            </a:r>
          </a:p>
          <a:p>
            <a:pPr marL="1200150" lvl="2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BDF (IDA)</a:t>
            </a: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DC6B557-92CE-4CD3-BD45-470F2160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84" y="1681434"/>
            <a:ext cx="1997374" cy="199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ABDD524D-FB20-44A9-BE16-E304FFB1DAD8}"/>
              </a:ext>
            </a:extLst>
          </p:cNvPr>
          <p:cNvSpPr txBox="1"/>
          <p:nvPr/>
        </p:nvSpPr>
        <p:spPr>
          <a:xfrm>
            <a:off x="4366942" y="3985068"/>
            <a:ext cx="400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LM Sans 10" panose="00000500000000000000" pitchFamily="50" charset="0"/>
              </a:rPr>
              <a:t>Implemented through </a:t>
            </a:r>
            <a:r>
              <a:rPr lang="en-US" sz="1200" dirty="0" err="1">
                <a:latin typeface="LM Sans 10" panose="00000500000000000000" pitchFamily="50" charset="0"/>
              </a:rPr>
              <a:t>DifferentialEquations.jl</a:t>
            </a:r>
            <a:r>
              <a:rPr lang="en-US" sz="1200" dirty="0">
                <a:latin typeface="LM Sans 10" panose="00000500000000000000" pitchFamily="50" charset="0"/>
              </a:rPr>
              <a:t> package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13400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14/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Solution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and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results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Transient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2" y="789140"/>
            <a:ext cx="6737231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85E13D5-7FE7-4CAF-A301-84500DCB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937" y="1318291"/>
            <a:ext cx="6332126" cy="42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E6C4637-DCDC-4F6C-9B80-3143804419D4}"/>
              </a:ext>
            </a:extLst>
          </p:cNvPr>
          <p:cNvSpPr txBox="1"/>
          <p:nvPr/>
        </p:nvSpPr>
        <p:spPr>
          <a:xfrm>
            <a:off x="2570671" y="5925394"/>
            <a:ext cx="400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6. </a:t>
            </a:r>
            <a:r>
              <a:rPr lang="en-US" sz="1200" dirty="0">
                <a:latin typeface="LM Sans 10" panose="00000500000000000000" pitchFamily="50" charset="0"/>
              </a:rPr>
              <a:t>Transient solution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22731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15/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Discussion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Code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optimization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2" y="789140"/>
            <a:ext cx="7358333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636665-45BD-4ED8-8512-C318A619807C}"/>
              </a:ext>
            </a:extLst>
          </p:cNvPr>
          <p:cNvSpPr txBox="1"/>
          <p:nvPr/>
        </p:nvSpPr>
        <p:spPr>
          <a:xfrm>
            <a:off x="0" y="1285152"/>
            <a:ext cx="920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Type instability: </a:t>
            </a:r>
            <a:r>
              <a:rPr lang="en-US" dirty="0">
                <a:latin typeface="LM Sans 10" panose="00000500000000000000" pitchFamily="50" charset="0"/>
              </a:rPr>
              <a:t>1D code is type stable, 2D is not</a:t>
            </a: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2F15B65-8658-4FAD-AEC9-DD4DF31A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38" y="1810242"/>
            <a:ext cx="3151452" cy="13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>
            <a:extLst>
              <a:ext uri="{FF2B5EF4-FFF2-40B4-BE49-F238E27FC236}">
                <a16:creationId xmlns:a16="http://schemas.microsoft.com/office/drawing/2014/main" id="{CBD6051A-FAFD-4916-9ABA-4C32F6E8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38" y="2092640"/>
            <a:ext cx="2846138" cy="34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9B3C65E3-9141-4746-8DC8-F0E5FA4C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06" y="2092640"/>
            <a:ext cx="3963894" cy="41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80D2B3A-3F2D-4872-A19F-22B6FEA7723D}"/>
              </a:ext>
            </a:extLst>
          </p:cNvPr>
          <p:cNvSpPr txBox="1"/>
          <p:nvPr/>
        </p:nvSpPr>
        <p:spPr>
          <a:xfrm>
            <a:off x="526178" y="5788470"/>
            <a:ext cx="400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7. </a:t>
            </a:r>
            <a:r>
              <a:rPr lang="en-US" sz="1200" dirty="0">
                <a:latin typeface="LM Sans 10" panose="00000500000000000000" pitchFamily="50" charset="0"/>
              </a:rPr>
              <a:t>Type instability error screenshots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0665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16/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Discussion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Code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optimization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7996688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636665-45BD-4ED8-8512-C318A619807C}"/>
              </a:ext>
            </a:extLst>
          </p:cNvPr>
          <p:cNvSpPr txBox="1"/>
          <p:nvPr/>
        </p:nvSpPr>
        <p:spPr>
          <a:xfrm>
            <a:off x="0" y="1285152"/>
            <a:ext cx="920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Jacobian sparsity + Automatic differentiation</a:t>
            </a: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79570AE-7A74-4B23-8C8A-0D5F91683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9" y="1978928"/>
            <a:ext cx="28384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8CAFB247-E26E-4E69-8273-4CEEDD07C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34" y="1978928"/>
            <a:ext cx="28194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262F27D-8C89-4097-8DD9-A089C6C0DA67}"/>
              </a:ext>
            </a:extLst>
          </p:cNvPr>
          <p:cNvSpPr txBox="1"/>
          <p:nvPr/>
        </p:nvSpPr>
        <p:spPr>
          <a:xfrm>
            <a:off x="2214562" y="5461873"/>
            <a:ext cx="4002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8. </a:t>
            </a:r>
            <a:r>
              <a:rPr lang="en-US" sz="1200" dirty="0">
                <a:latin typeface="LM Sans 10" panose="00000500000000000000" pitchFamily="50" charset="0"/>
              </a:rPr>
              <a:t>Jacobian sparsity patterns for 1D (left) and 2D (right)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71296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17/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Discussion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Disadvantages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of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our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solver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2" y="789140"/>
            <a:ext cx="8643669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636665-45BD-4ED8-8512-C318A619807C}"/>
              </a:ext>
            </a:extLst>
          </p:cNvPr>
          <p:cNvSpPr txBox="1"/>
          <p:nvPr/>
        </p:nvSpPr>
        <p:spPr>
          <a:xfrm>
            <a:off x="2089" y="2096035"/>
            <a:ext cx="9200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Case-focused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Limited mesh refinement capabilities (1 flow source per boundary in each cell)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Not optimized for 2D yet, so time solving with fine meshes is prohibitive</a:t>
            </a: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Type instability</a:t>
            </a:r>
          </a:p>
          <a:p>
            <a:endParaRPr lang="en-US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62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18/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Conclusions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2" y="789140"/>
            <a:ext cx="9144001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636665-45BD-4ED8-8512-C318A619807C}"/>
              </a:ext>
            </a:extLst>
          </p:cNvPr>
          <p:cNvSpPr txBox="1"/>
          <p:nvPr/>
        </p:nvSpPr>
        <p:spPr>
          <a:xfrm>
            <a:off x="-1" y="1327127"/>
            <a:ext cx="920031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Darcy’s equations have been solved using FVM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Custom (own code) FVM solver has been developed. 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For simple boundary conditions the solution only varies along one axis, therefore 1D simulations are sufficient. 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It is found that temperature field has a sharp gradient (boundary layer) near the heated surface, while the rest of the domain remains at the low temperature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2D solver is validated for steady case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Transient solution is found by solving a resulting DAE with Implicit Euler, Radau2A, Rodas5 and BDF methods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As future improvement, the code for 2D will be written to fully take advantage of sparse Jacobians. Parallelization and AMR would also increase the solver’s performance.</a:t>
            </a:r>
          </a:p>
          <a:p>
            <a:endParaRPr lang="en-US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7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-244204" y="1669363"/>
            <a:ext cx="348176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Porous medium saturated with water and heated from below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Interest in geophysical applications, insulation materials and solar energy. 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Simplified 2D domain and boundary conditions</a:t>
            </a: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Introduction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Physical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background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5C192E-257E-48CE-8CAE-C5B572C4C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18" y="1733871"/>
            <a:ext cx="5213453" cy="338291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3DFB36F-1118-4EF8-AFDB-AE0BAD6A72F6}"/>
              </a:ext>
            </a:extLst>
          </p:cNvPr>
          <p:cNvSpPr txBox="1"/>
          <p:nvPr/>
        </p:nvSpPr>
        <p:spPr>
          <a:xfrm>
            <a:off x="4442599" y="5243153"/>
            <a:ext cx="400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1. </a:t>
            </a:r>
            <a:r>
              <a:rPr lang="en-US" sz="1200" dirty="0">
                <a:latin typeface="LM Sans 10" panose="00000500000000000000" pitchFamily="50" charset="0"/>
              </a:rPr>
              <a:t>Porous medium insulator system representation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26066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-244204" y="1669363"/>
            <a:ext cx="8680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  <a:buClr>
                <a:srgbClr val="FF0000"/>
              </a:buClr>
            </a:pPr>
            <a:r>
              <a:rPr lang="en-US" b="1" dirty="0">
                <a:latin typeface="LM Sans 10" panose="00000500000000000000" pitchFamily="50" charset="0"/>
              </a:rPr>
              <a:t>System of Darcy’s equation with </a:t>
            </a:r>
            <a:r>
              <a:rPr lang="en-US" b="1" dirty="0" err="1">
                <a:latin typeface="LM Sans 10" panose="00000500000000000000" pitchFamily="50" charset="0"/>
              </a:rPr>
              <a:t>Boussinesq</a:t>
            </a:r>
            <a:r>
              <a:rPr lang="en-US" b="1" dirty="0">
                <a:latin typeface="LM Sans 10" panose="00000500000000000000" pitchFamily="50" charset="0"/>
              </a:rPr>
              <a:t> approximation:</a:t>
            </a:r>
          </a:p>
          <a:p>
            <a:pPr marL="1200150" lvl="2" indent="-285750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Density variations induced by variations in T and/or solute are neglected (except for gravity)</a:t>
            </a:r>
          </a:p>
          <a:p>
            <a:pPr marL="1200150" lvl="2" indent="-285750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All other material properties are assumed constant</a:t>
            </a:r>
          </a:p>
          <a:p>
            <a:pPr marL="1200150" lvl="2" indent="-285750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Viscous dissipation is assumed negligible</a:t>
            </a:r>
          </a:p>
          <a:p>
            <a:pPr marL="1200150" lvl="2" indent="-285750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Linearized state equation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2/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Introduction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Model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0" y="789140"/>
            <a:ext cx="1247775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77EC1B-1C9C-4A68-BF05-ACBF09AE2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1" y="4389835"/>
            <a:ext cx="5579448" cy="12660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2F249EF-8F34-4353-8DAA-54FBD4E6C2AE}"/>
              </a:ext>
            </a:extLst>
          </p:cNvPr>
          <p:cNvSpPr/>
          <p:nvPr/>
        </p:nvSpPr>
        <p:spPr>
          <a:xfrm>
            <a:off x="2605176" y="4813540"/>
            <a:ext cx="2268749" cy="375097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31EF49-F01B-4DC2-BE77-461C21D41AF8}"/>
              </a:ext>
            </a:extLst>
          </p:cNvPr>
          <p:cNvSpPr txBox="1"/>
          <p:nvPr/>
        </p:nvSpPr>
        <p:spPr>
          <a:xfrm>
            <a:off x="4951562" y="4813540"/>
            <a:ext cx="4692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LM Sans 10" panose="00000500000000000000" pitchFamily="50" charset="0"/>
              </a:rPr>
              <a:t>Mass conservation</a:t>
            </a:r>
            <a:endParaRPr lang="es-ES" b="1" dirty="0">
              <a:solidFill>
                <a:srgbClr val="4472C4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5DC1196-EBB6-49BE-8558-EF39F6A9CC01}"/>
              </a:ext>
            </a:extLst>
          </p:cNvPr>
          <p:cNvSpPr/>
          <p:nvPr/>
        </p:nvSpPr>
        <p:spPr>
          <a:xfrm>
            <a:off x="1393164" y="5181269"/>
            <a:ext cx="3480761" cy="37509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E3CCC5C-B0BD-43AA-9A8A-9FB23EE1D5A5}"/>
              </a:ext>
            </a:extLst>
          </p:cNvPr>
          <p:cNvSpPr txBox="1"/>
          <p:nvPr/>
        </p:nvSpPr>
        <p:spPr>
          <a:xfrm>
            <a:off x="4951562" y="5181269"/>
            <a:ext cx="4692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M Sans 10" panose="00000500000000000000" pitchFamily="50" charset="0"/>
              </a:rPr>
              <a:t>Energy conservation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F34BC8B-EB85-44A4-9BD5-80BCE118FF34}"/>
              </a:ext>
            </a:extLst>
          </p:cNvPr>
          <p:cNvSpPr/>
          <p:nvPr/>
        </p:nvSpPr>
        <p:spPr>
          <a:xfrm>
            <a:off x="3984372" y="4434759"/>
            <a:ext cx="2901567" cy="375097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0221278-CFBD-41BA-A700-B27760FDD2A1}"/>
              </a:ext>
            </a:extLst>
          </p:cNvPr>
          <p:cNvSpPr txBox="1"/>
          <p:nvPr/>
        </p:nvSpPr>
        <p:spPr>
          <a:xfrm>
            <a:off x="6920443" y="4431075"/>
            <a:ext cx="2070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LM Sans 10" panose="00000500000000000000" pitchFamily="50" charset="0"/>
              </a:rPr>
              <a:t>Darcy’s law</a:t>
            </a:r>
            <a:endParaRPr lang="es-ES" b="1" dirty="0">
              <a:solidFill>
                <a:srgbClr val="FFC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A8D2D8-8F36-4A74-B2A2-8E433EF4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9" y="6143447"/>
            <a:ext cx="75930" cy="8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/>
      <p:bldP spid="18" grpId="1"/>
      <p:bldP spid="19" grpId="0" animBg="1"/>
      <p:bldP spid="19" grpId="1" animBg="1"/>
      <p:bldP spid="22" grpId="0"/>
      <p:bldP spid="22" grpId="1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-244204" y="1203535"/>
            <a:ext cx="920031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Method of lines</a:t>
            </a: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Space discretization: </a:t>
            </a:r>
            <a:r>
              <a:rPr lang="en-US" b="1" dirty="0">
                <a:latin typeface="LM Sans 10" panose="00000500000000000000" pitchFamily="50" charset="0"/>
              </a:rPr>
              <a:t>FVM </a:t>
            </a: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Time discretization: </a:t>
            </a:r>
            <a:r>
              <a:rPr lang="en-US" b="1" dirty="0">
                <a:latin typeface="LM Sans 10" panose="00000500000000000000" pitchFamily="50" charset="0"/>
              </a:rPr>
              <a:t>Implicit Euler </a:t>
            </a:r>
            <a:r>
              <a:rPr lang="en-US" dirty="0">
                <a:latin typeface="LM Sans 10" panose="00000500000000000000" pitchFamily="50" charset="0"/>
              </a:rPr>
              <a:t>and other more sophisticated time-stepping methods (Rodas5)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Control volumes:</a:t>
            </a: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Divide domain (meshing): </a:t>
            </a: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Assign collocation points: 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Placement of collocation points:</a:t>
            </a: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Admissibility condition</a:t>
            </a: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Placement of boundary unknowns</a:t>
            </a: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3/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Discretizing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the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problem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0" y="789140"/>
            <a:ext cx="172640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046AF4-447E-46C2-97DC-99653F98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01" y="3198803"/>
            <a:ext cx="1241651" cy="5994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80599F-9403-4CB4-AE07-9BC1F0FC5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501" y="4098565"/>
            <a:ext cx="843453" cy="2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7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4/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Discretizing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the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problem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Space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discretization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2605177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4124C99-81C4-424F-A905-CA8475D29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69" y="1932317"/>
            <a:ext cx="5286568" cy="363172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D69BBC4-9F97-4F38-8A16-29B38230D346}"/>
              </a:ext>
            </a:extLst>
          </p:cNvPr>
          <p:cNvSpPr txBox="1"/>
          <p:nvPr/>
        </p:nvSpPr>
        <p:spPr>
          <a:xfrm>
            <a:off x="2555405" y="5515965"/>
            <a:ext cx="400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2. </a:t>
            </a:r>
            <a:r>
              <a:rPr lang="en-US" sz="1200" dirty="0">
                <a:latin typeface="LM Sans 10" panose="00000500000000000000" pitchFamily="50" charset="0"/>
              </a:rPr>
              <a:t>General regular grid in 2D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-244204" y="1203535"/>
            <a:ext cx="920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Regular grid:</a:t>
            </a: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3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5/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Discretizing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the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problem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Space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discretization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3214689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69BBC4-9F97-4F38-8A16-29B38230D346}"/>
              </a:ext>
            </a:extLst>
          </p:cNvPr>
          <p:cNvSpPr txBox="1"/>
          <p:nvPr/>
        </p:nvSpPr>
        <p:spPr>
          <a:xfrm>
            <a:off x="2570670" y="5930360"/>
            <a:ext cx="4002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3. </a:t>
            </a:r>
            <a:r>
              <a:rPr lang="en-US" sz="1200" dirty="0">
                <a:latin typeface="LM Sans 10" panose="00000500000000000000" pitchFamily="50" charset="0"/>
              </a:rPr>
              <a:t>Regular mesh of the domain with a close up of local refinement at the bottom boundary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-244204" y="1203535"/>
            <a:ext cx="920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Refinement at boundary layer:</a:t>
            </a: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7159C5E-E151-4D83-AF45-D9422DAB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5" y="1849825"/>
            <a:ext cx="7963889" cy="389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4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6/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Discretizing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the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problem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Space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discretization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3709359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-244204" y="1203535"/>
            <a:ext cx="920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Equation discretization:</a:t>
            </a: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8C1FA3-2E18-4912-B71F-96D2EFEF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61" y="2280753"/>
            <a:ext cx="2762677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7/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Discretizing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the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problem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Space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discretization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4088922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-244204" y="1203535"/>
            <a:ext cx="920031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Boundary conditions. Penalty method:</a:t>
            </a: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b="1" dirty="0">
              <a:latin typeface="LM Sans 10" panose="00000500000000000000" pitchFamily="50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b="1" dirty="0">
              <a:latin typeface="LM Sans 10" panose="00000500000000000000" pitchFamily="50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b="1" dirty="0">
              <a:latin typeface="LM Sans 10" panose="00000500000000000000" pitchFamily="50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b="1" dirty="0">
              <a:latin typeface="LM Sans 10" panose="00000500000000000000" pitchFamily="50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b="1" dirty="0">
              <a:latin typeface="LM Sans 10" panose="00000500000000000000" pitchFamily="50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b="1" dirty="0">
              <a:latin typeface="LM Sans 10" panose="00000500000000000000" pitchFamily="50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Result: large ODE system.</a:t>
            </a: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FDE04D0-BC9B-42D9-AB76-E03D48BC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004" y="1920306"/>
            <a:ext cx="4590242" cy="145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9959A4A-E797-4C7D-B6C1-5D93884F8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78" y="4733372"/>
            <a:ext cx="1733550" cy="2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64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8/</a:t>
            </a:r>
            <a:r>
              <a:rPr lang="es-ES" b="1" dirty="0">
                <a:latin typeface="LM Sans 10" panose="00000500000000000000" pitchFamily="50" charset="0"/>
              </a:rPr>
              <a:t>18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Solution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and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results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Steady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state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.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117354-1A15-46B4-A994-6135FE6056E0}"/>
              </a:ext>
            </a:extLst>
          </p:cNvPr>
          <p:cNvSpPr/>
          <p:nvPr/>
        </p:nvSpPr>
        <p:spPr>
          <a:xfrm>
            <a:off x="-1" y="789140"/>
            <a:ext cx="442912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C8D000-1072-4E59-9A29-85A31F021936}"/>
              </a:ext>
            </a:extLst>
          </p:cNvPr>
          <p:cNvSpPr txBox="1"/>
          <p:nvPr/>
        </p:nvSpPr>
        <p:spPr>
          <a:xfrm>
            <a:off x="-244204" y="1203535"/>
            <a:ext cx="920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LM Sans 10" panose="00000500000000000000" pitchFamily="50" charset="0"/>
              </a:rPr>
              <a:t>1D vs 2D solver (T at bottom = 0.5)</a:t>
            </a:r>
            <a:endParaRPr lang="en-US" dirty="0">
              <a:latin typeface="LM Sans 10" panose="00000500000000000000" pitchFamily="50" charset="0"/>
            </a:endParaRPr>
          </a:p>
          <a:p>
            <a:pPr marL="1200150" lvl="2" indent="-285750">
              <a:spcBef>
                <a:spcPts val="12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759817-19C1-4C70-A81B-698B2CA7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69" y="1728034"/>
            <a:ext cx="4940331" cy="370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11FF1B18-6A40-4B89-B0D3-800FE41A6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/>
          <a:stretch/>
        </p:blipFill>
        <p:spPr bwMode="auto">
          <a:xfrm>
            <a:off x="-1" y="1776536"/>
            <a:ext cx="4620057" cy="360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23DD7F5-764E-4B6B-A7E1-6B293D9EF782}"/>
              </a:ext>
            </a:extLst>
          </p:cNvPr>
          <p:cNvSpPr txBox="1"/>
          <p:nvPr/>
        </p:nvSpPr>
        <p:spPr>
          <a:xfrm>
            <a:off x="2570670" y="5930360"/>
            <a:ext cx="4002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4. </a:t>
            </a:r>
            <a:r>
              <a:rPr lang="en-US" sz="1200" dirty="0">
                <a:latin typeface="LM Sans 10" panose="00000500000000000000" pitchFamily="50" charset="0"/>
              </a:rPr>
              <a:t>Steady state distributions of temperature (left) and pressure (right)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1042473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712</Words>
  <Application>Microsoft Office PowerPoint</Application>
  <PresentationFormat>Presentación en pantalla (4:3)</PresentationFormat>
  <Paragraphs>146</Paragraphs>
  <Slides>19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LM Sans 10</vt:lpstr>
      <vt:lpstr>LM Sans 10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*insert main page*</dc:title>
  <dc:creator>FERRAN DE ANDRÉS VERT</dc:creator>
  <cp:lastModifiedBy>FERRAN DE ANDRÉS VERT</cp:lastModifiedBy>
  <cp:revision>6</cp:revision>
  <dcterms:created xsi:type="dcterms:W3CDTF">2022-03-27T16:13:50Z</dcterms:created>
  <dcterms:modified xsi:type="dcterms:W3CDTF">2022-04-19T21:16:30Z</dcterms:modified>
</cp:coreProperties>
</file>